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65" r:id="rId4"/>
    <p:sldId id="257" r:id="rId5"/>
    <p:sldId id="259" r:id="rId6"/>
    <p:sldId id="260" r:id="rId7"/>
    <p:sldId id="261" r:id="rId8"/>
    <p:sldId id="262" r:id="rId9"/>
    <p:sldId id="263" r:id="rId10"/>
    <p:sldId id="266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7A4447-7BD9-7816-E07F-EAF30E5C1D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A8C11D-6FAF-F1A7-812F-30284A70EDA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70265D4-16D2-4C5E-8B35-E878C92E1025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6E50FF3-96CC-D751-92D2-F3EAFEB67D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061D9EE-D173-1A73-F273-59CF8B414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1BFD9-3B57-E3D1-A965-1615E6A8DA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F6728-0CF3-AECD-A171-6416DC2E03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F58E8E1F-0922-46D6-B1BE-570DDCF4C731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3FBE8235-B334-F5A4-6472-D878CAFD56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9B4110AF-5F78-7C45-6FE9-55394FAD19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6BD74D4D-28D8-3663-949B-7C0F07D13E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0BDFF3-9F8D-41AC-9A5E-3CA42844EC45}" type="slidenum">
              <a:rPr lang="en-CA" altLang="en-US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F157C523-FF5D-1715-86AD-B19AFD58C3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6449EC1A-5181-B6B4-63CF-78B6DE85D7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92A9FDCD-91A9-DD31-DE63-13E4C45B9F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E763DC-363E-4ABC-996C-36BB44879B0B}" type="slidenum">
              <a:rPr lang="en-CA" altLang="en-US"/>
              <a:pPr>
                <a:spcBef>
                  <a:spcPct val="0"/>
                </a:spcBef>
              </a:pPr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AF8931E2-6518-2147-7A39-CC937584ED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505DE530-50D4-903E-DE7E-E73CA78BA7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9E723D68-8E03-9A99-96C6-09A3BDD058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A7224D-82A4-48F0-8C9C-3030F1F959B6}" type="slidenum">
              <a:rPr lang="en-CA" altLang="en-US"/>
              <a:pPr>
                <a:spcBef>
                  <a:spcPct val="0"/>
                </a:spcBef>
              </a:pPr>
              <a:t>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DBE66382-EBE0-D673-30E8-AD31373BDB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9047B2BB-DD48-A893-36CA-D32E6C5E8A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BD210E6D-87DA-B0A9-57C1-19EE97FE5D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7E058F9-8BDD-4E9E-B99A-881AD4A0610C}" type="slidenum">
              <a:rPr lang="en-CA" altLang="en-US"/>
              <a:pPr>
                <a:spcBef>
                  <a:spcPct val="0"/>
                </a:spcBef>
              </a:pPr>
              <a:t>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AEBBE064-1E03-13BB-1003-A68DB366E7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AEAA848C-2F2E-C876-9251-1E6B8B2C64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78694BAE-0DC5-84DD-3728-F2C7E251B7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C664B5-8BC6-43E6-9862-B3584E5E59D4}" type="slidenum">
              <a:rPr lang="en-CA" altLang="en-US"/>
              <a:pPr>
                <a:spcBef>
                  <a:spcPct val="0"/>
                </a:spcBef>
              </a:pPr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34DED196-411E-6D81-2EB2-93F4965202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C9168F47-1B1A-F683-6E66-22B4EC120F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73F7590-4803-8C64-2CBF-5E96EB9AB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CB5D2F-6DFE-41B9-AB71-296CAAC972B3}" type="slidenum">
              <a:rPr lang="en-CA" altLang="en-US"/>
              <a:pPr>
                <a:spcBef>
                  <a:spcPct val="0"/>
                </a:spcBef>
              </a:pPr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3B54A5C2-754F-E534-A15A-56C2BFDCEF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15DB01DB-1959-8C84-32C6-693F3A3598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C3D5CFD2-5A11-4D6D-0AB3-D4E4D24670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803A6F-8B73-4E97-8288-C87DAD8C95CE}" type="slidenum">
              <a:rPr lang="en-CA" altLang="en-US"/>
              <a:pPr>
                <a:spcBef>
                  <a:spcPct val="0"/>
                </a:spcBef>
              </a:pPr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Date Placeholder 29">
            <a:extLst>
              <a:ext uri="{FF2B5EF4-FFF2-40B4-BE49-F238E27FC236}">
                <a16:creationId xmlns:a16="http://schemas.microsoft.com/office/drawing/2014/main" id="{6555BA4A-4F05-A98E-A8B7-9FC40AD1A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7801E836-7554-4AD4-BAC3-0D5BD2D23894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B08DC7A5-16CC-7D18-BCBA-F62C3938F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6">
            <a:extLst>
              <a:ext uri="{FF2B5EF4-FFF2-40B4-BE49-F238E27FC236}">
                <a16:creationId xmlns:a16="http://schemas.microsoft.com/office/drawing/2014/main" id="{C34C56EE-C103-AB61-D8D1-2169F5E4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BA8BBD1D-913D-4669-8E3E-E2CC1F02593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318995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836F3A9-3344-58BD-C7F6-262CBD96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C367D-73ED-4321-9A5B-E94156FFE85A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DBAD2387-88F4-D964-C474-8390C7AC1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0D2D817E-2CB4-08D7-9E4B-AFEACF5D4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C75CF-4B73-4939-A770-CAE4682B14B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1073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AF29217-9919-B848-8895-24BCA6C65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AA4DE-89A0-40F0-BD88-7A96BE6D3142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B014B5AB-99B7-5F54-AB04-10A2F7569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CF5D274-379F-C31E-0EAC-7B165A05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FDB16-A8A4-4198-8D31-3932D953D40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7501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373BA2A-3915-AA4C-6B5D-EEDEB0800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AFE92-5B2C-44F3-9228-7A52B726F7D5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20093B4-6AB5-6FD6-CE9E-53E8962BF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3F7EA198-82E4-C2F6-C1F6-D3FD01D0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024BC-5CFF-4040-BB6A-DCEB18467E7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5622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D2319-FE29-4A64-43DB-8E97781BB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DA598C9-A01F-400A-9B74-1E664B3425F3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4E680-44D8-007A-947D-652F50421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729B7-3140-217B-4A7F-D1A0E436E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E9AD918B-A657-4C75-B04B-5A604F99DA9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19688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B5EDD65E-FF3A-A4B0-46B7-0E8CC5C1A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7B2FA-F171-426D-A5CB-D8D70EEBF4AF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020F17A6-59DB-990C-CEAC-6899BC53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6FF02390-455D-32F9-927A-C03CC3617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34DE2B-A100-4086-A916-9E0234885475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9280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913F07ED-13B8-BCD1-8A35-ED94593A6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10862-C355-44AA-889E-C35332D48A40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3A51CCE7-1CA9-5A6E-BC04-10A6AAC73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37E5470B-EF6F-2567-77B4-DBE1A80F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7949D-4E54-4565-88FF-3CCA7729482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38582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03B74B43-A351-2FBB-2C1E-44F35E83F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48670-EF00-4E4B-AC57-32E86A806606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7B500F2B-F8DA-3550-6546-F92F666A4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73AB055-D150-924B-9763-E5E881F8C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1B58E-1C59-4A5F-98E0-4CA5B7DF777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8487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9A46C13B-EAD5-721D-D421-D88237B2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857AF-C38E-417C-AECD-9D03B8DC5287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B41F63ED-85AF-F3E3-B1D1-EB342388D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5C9EF472-C4D3-86BE-63E2-BEFD9B985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45EA8-EF70-4EDE-B01A-E8D6665173D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4173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CE3A9C01-46DA-3446-B809-A05F4101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23832-ADFD-4A05-8264-BE171555E197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89D35A09-FC1E-5C1E-EC7E-8BDDFAB74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0E64DAE2-A4BD-4EF8-E3AF-F63AEEB31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FF893-F7B9-46CD-875C-B4FE8822A48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5758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B2403970-D964-437E-CFF2-6A70B1B9C018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9C01C18B-9AE8-AFEA-8F59-3AC577650F6A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E0D45933-B42A-3BEC-A0FD-D393820DAA29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Constantia" pitchFamily="18" charset="0"/>
              <a:cs typeface="Arial" charset="0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8F8703A7-1B10-CB9A-7AB4-FEA13234550A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Constantia" pitchFamily="18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5A6512F2-1E9E-589A-DFE2-8168A45DE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A1A40-83D8-4AE1-8D7A-04A3BF1E72BC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1E96C5E3-03F6-A349-7E9F-8228AAB4C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40D20D11-2595-44B4-E570-6D130D6A0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FC382B6C-3C63-4EA3-B698-6322C582465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3243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4442EC80-A3B1-CEC0-99F0-B0AC1476D449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Constantia" pitchFamily="18" charset="0"/>
              <a:cs typeface="Arial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B02C01F1-A99B-6101-9984-26006619D4F4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Constantia" pitchFamily="18" charset="0"/>
              <a:cs typeface="Arial" charset="0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63AC8334-24E7-9E36-F702-020172B0E6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ACF1BC35-A883-BEE7-49A6-2C2BE679AC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96250F5-4AF8-29C2-CE85-0320BFA568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  <a:latin typeface="Constantia" pitchFamily="18" charset="0"/>
                <a:cs typeface="Arial" charset="0"/>
              </a:defRPr>
            </a:lvl1pPr>
          </a:lstStyle>
          <a:p>
            <a:pPr>
              <a:defRPr/>
            </a:pPr>
            <a:fld id="{9BDB7F23-4EAD-41C8-8E05-23126224C988}" type="datetimeFigureOut">
              <a:rPr lang="en-US"/>
              <a:pPr>
                <a:defRPr/>
              </a:pPr>
              <a:t>1/18/2026</a:t>
            </a:fld>
            <a:endParaRPr lang="en-CA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E67F9C7-EC2A-6C8E-EC26-46B8DBA5C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  <a:latin typeface="Constantia" pitchFamily="18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736B4DE-9E96-5A25-7291-E5B629836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B683215A-BCDB-4116-B350-942445F61493}" type="slidenum">
              <a:rPr lang="en-CA" altLang="en-US"/>
              <a:pPr/>
              <a:t>‹#›</a:t>
            </a:fld>
            <a:endParaRPr lang="en-CA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ACA3AE6A-B1E5-E40A-06D1-E1D85A443D1B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6EC4749-0F13-4D45-06F6-FFA8D2F049A8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Constantia" pitchFamily="18" charset="0"/>
                <a:cs typeface="Arial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0E7D791-9C74-E135-5E19-C02D6ED3DDCA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Constantia" pitchFamily="18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7" r:id="rId2"/>
    <p:sldLayoutId id="2147483726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7" r:id="rId9"/>
    <p:sldLayoutId id="2147483723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.bin"/><Relationship Id="rId18" Type="http://schemas.openxmlformats.org/officeDocument/2006/relationships/image" Target="../media/image24.wmf"/><Relationship Id="rId26" Type="http://schemas.openxmlformats.org/officeDocument/2006/relationships/image" Target="../media/image28.wmf"/><Relationship Id="rId39" Type="http://schemas.openxmlformats.org/officeDocument/2006/relationships/oleObject" Target="../embeddings/oleObject23.bin"/><Relationship Id="rId21" Type="http://schemas.openxmlformats.org/officeDocument/2006/relationships/oleObject" Target="../embeddings/oleObject14.bin"/><Relationship Id="rId34" Type="http://schemas.openxmlformats.org/officeDocument/2006/relationships/image" Target="../media/image32.wmf"/><Relationship Id="rId42" Type="http://schemas.openxmlformats.org/officeDocument/2006/relationships/image" Target="../media/image36.wmf"/><Relationship Id="rId7" Type="http://schemas.openxmlformats.org/officeDocument/2006/relationships/oleObject" Target="../embeddings/oleObject7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29" Type="http://schemas.openxmlformats.org/officeDocument/2006/relationships/oleObject" Target="../embeddings/oleObject18.bin"/><Relationship Id="rId41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27.wmf"/><Relationship Id="rId32" Type="http://schemas.openxmlformats.org/officeDocument/2006/relationships/image" Target="../media/image31.wmf"/><Relationship Id="rId37" Type="http://schemas.openxmlformats.org/officeDocument/2006/relationships/oleObject" Target="../embeddings/oleObject22.bin"/><Relationship Id="rId40" Type="http://schemas.openxmlformats.org/officeDocument/2006/relationships/image" Target="../media/image35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29.wmf"/><Relationship Id="rId36" Type="http://schemas.openxmlformats.org/officeDocument/2006/relationships/image" Target="../media/image33.w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13.bin"/><Relationship Id="rId31" Type="http://schemas.openxmlformats.org/officeDocument/2006/relationships/oleObject" Target="../embeddings/oleObject19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Relationship Id="rId27" Type="http://schemas.openxmlformats.org/officeDocument/2006/relationships/oleObject" Target="../embeddings/oleObject17.bin"/><Relationship Id="rId30" Type="http://schemas.openxmlformats.org/officeDocument/2006/relationships/image" Target="../media/image30.wmf"/><Relationship Id="rId35" Type="http://schemas.openxmlformats.org/officeDocument/2006/relationships/oleObject" Target="../embeddings/oleObject21.bin"/><Relationship Id="rId43" Type="http://schemas.openxmlformats.org/officeDocument/2006/relationships/hyperlink" Target="http://www.bcmath.ca/" TargetMode="External"/><Relationship Id="rId8" Type="http://schemas.openxmlformats.org/officeDocument/2006/relationships/image" Target="../media/image19.wmf"/><Relationship Id="rId3" Type="http://schemas.openxmlformats.org/officeDocument/2006/relationships/oleObject" Target="../embeddings/oleObject5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33" Type="http://schemas.openxmlformats.org/officeDocument/2006/relationships/oleObject" Target="../embeddings/oleObject20.bin"/><Relationship Id="rId38" Type="http://schemas.openxmlformats.org/officeDocument/2006/relationships/image" Target="../media/image3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wmf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41.emf"/><Relationship Id="rId7" Type="http://schemas.openxmlformats.org/officeDocument/2006/relationships/image" Target="../media/image43.wmf"/><Relationship Id="rId12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DF27-EF8B-5482-45D9-9C0CE0CE7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5.1 </a:t>
            </a:r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2AED411F-1B0B-9FDF-6005-C88631AC9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CA" altLang="en-US" sz="4000"/>
              <a:t>Measures of Central Tendencies: Mean, Median, and Mode</a:t>
            </a:r>
          </a:p>
        </p:txBody>
      </p:sp>
      <p:sp>
        <p:nvSpPr>
          <p:cNvPr id="6148" name="Text Box 5">
            <a:extLst>
              <a:ext uri="{FF2B5EF4-FFF2-40B4-BE49-F238E27FC236}">
                <a16:creationId xmlns:a16="http://schemas.microsoft.com/office/drawing/2014/main" id="{AB5C61B6-81B0-D152-3BEC-77664AB41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hlinkClick r:id="rId3"/>
              </a:rPr>
              <a:t>www.BCMath.ca</a:t>
            </a:r>
            <a:r>
              <a:rPr lang="en-US" altLang="en-US" sz="100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6F616ACB-B7A0-7B48-9AD1-B8806D068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BEACB593-0303-00F3-AE38-FA3AEFD6C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71B8C8F-0834-13CA-E4A3-3A9BD42E4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52488"/>
          </a:xfrm>
        </p:spPr>
        <p:txBody>
          <a:bodyPr/>
          <a:lstStyle/>
          <a:p>
            <a:r>
              <a:rPr lang="en-CA" altLang="en-US"/>
              <a:t>Who’s Taller? Boys or Girls?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0E7D-475C-45C3-2A61-08F434C42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628775"/>
            <a:ext cx="8712200" cy="1512888"/>
          </a:xfrm>
        </p:spPr>
        <p:txBody>
          <a:bodyPr/>
          <a:lstStyle/>
          <a:p>
            <a:r>
              <a:rPr lang="en-CA" altLang="en-US" sz="2200"/>
              <a:t>Suppose you want to find out which gender in grade 8 is taller, how would you determine this? </a:t>
            </a:r>
          </a:p>
          <a:p>
            <a:r>
              <a:rPr lang="en-CA" altLang="en-US" sz="2200"/>
              <a:t>Will you take the tallest student in your class to determine which gender is taller?</a:t>
            </a:r>
          </a:p>
          <a:p>
            <a:endParaRPr lang="en-CA" altLang="en-US" sz="22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81325A-0509-9517-C6ED-2DE803F633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5013325"/>
            <a:ext cx="841375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26FB71A-511D-BF8D-7BD0-270E65024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5243513"/>
            <a:ext cx="900113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FB4B7C-BD74-EE31-873B-CBD8705AB2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5035550"/>
            <a:ext cx="998538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1CB23D7-A8DA-BFAC-0DDC-72D2C4925A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37100"/>
            <a:ext cx="9350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6D0452-59BF-7A43-4175-9833D80DBD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4076700"/>
            <a:ext cx="909637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C544B8-C89D-AA66-44A0-75C5818FE2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050" y="5084763"/>
            <a:ext cx="1058863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6E87DAA-023A-9A4D-15D7-0B3A50E452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488" y="5440363"/>
            <a:ext cx="833437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0F8A5DA-11DF-C94F-FB48-64367CB06C9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5243513"/>
            <a:ext cx="8096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EB1060D-8C8F-50F0-E9E7-409C830A3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141663"/>
            <a:ext cx="8559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/>
              <a:t>What if the tallest student is a girl, does that mean girls are taller than boys?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455734C-54AE-3621-CF18-62BD210AFFCF}"/>
              </a:ext>
            </a:extLst>
          </p:cNvPr>
          <p:cNvSpPr txBox="1">
            <a:spLocks/>
          </p:cNvSpPr>
          <p:nvPr/>
        </p:nvSpPr>
        <p:spPr bwMode="auto">
          <a:xfrm>
            <a:off x="323850" y="3500438"/>
            <a:ext cx="8712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r>
              <a:rPr lang="en-CA" altLang="en-US" sz="2200"/>
              <a:t>Or do you take the height of the shortest student?</a:t>
            </a:r>
          </a:p>
          <a:p>
            <a:endParaRPr lang="en-CA" altLang="en-US" sz="220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2D5B98E-DF53-29E0-9542-D5C08CADCC0F}"/>
              </a:ext>
            </a:extLst>
          </p:cNvPr>
          <p:cNvSpPr txBox="1">
            <a:spLocks/>
          </p:cNvSpPr>
          <p:nvPr/>
        </p:nvSpPr>
        <p:spPr bwMode="auto">
          <a:xfrm>
            <a:off x="323850" y="3933825"/>
            <a:ext cx="700563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r>
              <a:rPr lang="en-CA" altLang="en-US" sz="2200"/>
              <a:t>Would you stack them up and get the total height of each gender?</a:t>
            </a:r>
          </a:p>
          <a:p>
            <a:endParaRPr lang="en-CA" altLang="en-US" sz="220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86DA74-FB19-1787-BD32-8926270E7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488" y="3660775"/>
            <a:ext cx="566737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7F07385-E3A0-016B-CDFF-35EFCF13A2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4656138"/>
            <a:ext cx="60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21C3915-4D0B-F071-46C0-321712B498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0225" y="5440363"/>
            <a:ext cx="67310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C4A3B8B-EA34-DDE2-A9D2-A7CD36BA0A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613" y="2540000"/>
            <a:ext cx="630237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E8C711A-3066-C640-168C-275F706319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411413"/>
            <a:ext cx="612775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A082D6B-545F-2F76-2F87-A825581B7BF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4017963"/>
            <a:ext cx="712787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6EA4D22-5572-E9A6-A031-6373BE947FD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200" y="4981575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C32B9C8-3C8E-55BB-F596-DCD14EC4432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5592763"/>
            <a:ext cx="544512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4DB95F9-A72E-478E-0D10-C87E58FE0B0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075" y="1671638"/>
            <a:ext cx="354013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6B6F0FA5-3144-AF57-A100-40D88E911A97}"/>
              </a:ext>
            </a:extLst>
          </p:cNvPr>
          <p:cNvSpPr/>
          <p:nvPr/>
        </p:nvSpPr>
        <p:spPr>
          <a:xfrm>
            <a:off x="8486775" y="5592763"/>
            <a:ext cx="477838" cy="9556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4AD268A7-ABB1-A5A2-180F-31BE13FAAB9E}"/>
              </a:ext>
            </a:extLst>
          </p:cNvPr>
          <p:cNvSpPr txBox="1">
            <a:spLocks/>
          </p:cNvSpPr>
          <p:nvPr/>
        </p:nvSpPr>
        <p:spPr bwMode="auto">
          <a:xfrm>
            <a:off x="323850" y="4713288"/>
            <a:ext cx="700563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r>
              <a:rPr lang="en-CA" altLang="en-US" sz="2200"/>
              <a:t>One way to determine which gender is taller is by using Measures of Central Tendencies: Mean, Median and Mode</a:t>
            </a:r>
          </a:p>
          <a:p>
            <a:endParaRPr lang="en-CA" altLang="en-US" sz="2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2CDB4DB2-F7AD-56AD-8257-70EC49CC9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91513" cy="636588"/>
          </a:xfrm>
        </p:spPr>
        <p:txBody>
          <a:bodyPr/>
          <a:lstStyle/>
          <a:p>
            <a:r>
              <a:rPr lang="en-CA" altLang="en-US" sz="3200"/>
              <a:t>What are Measures of Central Tendencies?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14678-24E2-109B-1284-44B77D65B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484313"/>
            <a:ext cx="8362950" cy="4840287"/>
          </a:xfrm>
        </p:spPr>
        <p:txBody>
          <a:bodyPr/>
          <a:lstStyle/>
          <a:p>
            <a:r>
              <a:rPr lang="en-CA" altLang="en-US"/>
              <a:t>A measurement of data that indicates where the middle of the information/data is located at</a:t>
            </a:r>
          </a:p>
          <a:p>
            <a:r>
              <a:rPr lang="en-CA" altLang="en-US"/>
              <a:t>Ie: Which height is most common for each gender in grade 8</a:t>
            </a:r>
          </a:p>
          <a:p>
            <a:r>
              <a:rPr lang="en-CA" altLang="en-US"/>
              <a:t>What is the average height of each gender</a:t>
            </a:r>
          </a:p>
          <a:p>
            <a:r>
              <a:rPr lang="en-CA" altLang="en-US"/>
              <a:t>What is the middle height of all students of each gender</a:t>
            </a:r>
          </a:p>
          <a:p>
            <a:r>
              <a:rPr lang="en-CA" altLang="en-US"/>
              <a:t>Activity: Each student is to measure their height and share the information as a class</a:t>
            </a:r>
          </a:p>
          <a:p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A65A4-A33D-D0FB-6967-D6A67CCBA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81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Mean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AF858-3D4B-A385-FD88-C02A59F52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1285875"/>
            <a:ext cx="8401050" cy="2643188"/>
          </a:xfrm>
        </p:spPr>
        <p:txBody>
          <a:bodyPr/>
          <a:lstStyle/>
          <a:p>
            <a:pPr eaLnBrk="1" hangingPunct="1"/>
            <a:r>
              <a:rPr lang="en-US" altLang="en-US"/>
              <a:t>Mean (average) is the most commonly used measure of central tendency</a:t>
            </a:r>
          </a:p>
          <a:p>
            <a:pPr eaLnBrk="1" hangingPunct="1"/>
            <a:r>
              <a:rPr lang="en-US" altLang="en-US"/>
              <a:t>To calculate the average we know that we need to sum up all the data and then divide by the number of data values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Ex: Find the mean for the following values: </a:t>
            </a:r>
            <a:endParaRPr lang="en-CA" altLang="en-US"/>
          </a:p>
          <a:p>
            <a:pPr eaLnBrk="1" hangingPunct="1"/>
            <a:endParaRPr lang="en-CA" altLang="en-US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AB9E036-3916-02CB-4955-52D0DF413E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625" y="3929063"/>
          <a:ext cx="44291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6400" imgH="203200" progId="Equation.DSMT4">
                  <p:embed/>
                </p:oleObj>
              </mc:Choice>
              <mc:Fallback>
                <p:oleObj name="Equation" r:id="rId3" imgW="16764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3929063"/>
                        <a:ext cx="442912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436D890-C5E1-031B-B459-E62370745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3957638"/>
            <a:ext cx="2116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There are 8 terms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7BBE7F-6C24-93FF-3B1C-96FCB071F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9113" y="4429125"/>
            <a:ext cx="3071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Get the sum by adding up </a:t>
            </a:r>
            <a:br>
              <a:rPr lang="en-CA" altLang="en-US" sz="2000">
                <a:solidFill>
                  <a:srgbClr val="FF0000"/>
                </a:solidFill>
              </a:rPr>
            </a:br>
            <a:r>
              <a:rPr lang="en-CA" altLang="en-US" sz="2000">
                <a:solidFill>
                  <a:srgbClr val="FF0000"/>
                </a:solidFill>
              </a:rPr>
              <a:t>all the terms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8A84B1C2-6229-22F6-D393-2F75B21E7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738" y="4572000"/>
          <a:ext cx="39893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25700" imgH="393700" progId="Equation.DSMT4">
                  <p:embed/>
                </p:oleObj>
              </mc:Choice>
              <mc:Fallback>
                <p:oleObj name="Equation" r:id="rId5" imgW="24257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4572000"/>
                        <a:ext cx="39893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D50DBB4F-59BE-157E-7E31-C67252F204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5600" y="5214938"/>
          <a:ext cx="14303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87058" imgH="393529" progId="Equation.DSMT4">
                  <p:embed/>
                </p:oleObj>
              </mc:Choice>
              <mc:Fallback>
                <p:oleObj name="Equation" r:id="rId7" imgW="787058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5214938"/>
                        <a:ext cx="1430338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A5523ACE-6220-ED4D-331F-00A847BF1A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750" y="6030913"/>
          <a:ext cx="23209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75920" imgH="177723" progId="Equation.DSMT4">
                  <p:embed/>
                </p:oleObj>
              </mc:Choice>
              <mc:Fallback>
                <p:oleObj name="Equation" r:id="rId9" imgW="875920" imgH="17772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6030913"/>
                        <a:ext cx="23209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Text Box 5">
            <a:extLst>
              <a:ext uri="{FF2B5EF4-FFF2-40B4-BE49-F238E27FC236}">
                <a16:creationId xmlns:a16="http://schemas.microsoft.com/office/drawing/2014/main" id="{3AB3AE0A-0D2F-D1EC-6339-C1A3F5931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hlinkClick r:id="rId11"/>
              </a:rPr>
              <a:t>www.BCMath.ca</a:t>
            </a:r>
            <a:r>
              <a:rPr lang="en-US" alt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F5642F57-7F50-FA5D-E906-2A53E8AF1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52488"/>
          </a:xfrm>
        </p:spPr>
        <p:txBody>
          <a:bodyPr/>
          <a:lstStyle/>
          <a:p>
            <a:pPr eaLnBrk="1" hangingPunct="1"/>
            <a:r>
              <a:rPr lang="en-CA" altLang="en-US"/>
              <a:t>Median: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EAB6E-A222-C0D6-6A25-4ABC1F704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700213"/>
            <a:ext cx="8229600" cy="4389437"/>
          </a:xfrm>
        </p:spPr>
        <p:txBody>
          <a:bodyPr/>
          <a:lstStyle/>
          <a:p>
            <a:pPr eaLnBrk="1" hangingPunct="1"/>
            <a:r>
              <a:rPr lang="en-US" altLang="en-US"/>
              <a:t>Median is the value that lies exactly in the middle of when all the data are arranged in ascending order.</a:t>
            </a:r>
          </a:p>
          <a:p>
            <a:pPr eaLnBrk="1" hangingPunct="1"/>
            <a:r>
              <a:rPr lang="en-US" altLang="en-US"/>
              <a:t>  To calculate the median we must first arrange the data from smallest to biggest</a:t>
            </a:r>
          </a:p>
          <a:p>
            <a:pPr eaLnBrk="1" hangingPunct="1"/>
            <a:r>
              <a:rPr lang="en-US" altLang="en-US"/>
              <a:t> Then, the value that is exactly in the middle is the  median.  </a:t>
            </a:r>
          </a:p>
          <a:p>
            <a:pPr eaLnBrk="1" hangingPunct="1"/>
            <a:r>
              <a:rPr lang="en-US" altLang="en-US"/>
              <a:t>If there are two numbers in the middle, we must average of the two middle values to get the median.</a:t>
            </a:r>
            <a:endParaRPr lang="en-CA" altLang="en-US"/>
          </a:p>
          <a:p>
            <a:pPr eaLnBrk="1" hangingPunct="1"/>
            <a:endParaRPr lang="en-CA" altLang="en-US"/>
          </a:p>
        </p:txBody>
      </p:sp>
      <p:sp>
        <p:nvSpPr>
          <p:cNvPr id="12292" name="Text Box 5">
            <a:extLst>
              <a:ext uri="{FF2B5EF4-FFF2-40B4-BE49-F238E27FC236}">
                <a16:creationId xmlns:a16="http://schemas.microsoft.com/office/drawing/2014/main" id="{9B28ED96-8E60-53FD-BD6E-AA0F29339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hlinkClick r:id="rId3"/>
              </a:rPr>
              <a:t>www.BCMath.ca</a:t>
            </a:r>
            <a:r>
              <a:rPr lang="en-US" alt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DD841240-CABF-900F-6FC7-F659F863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500063"/>
            <a:ext cx="8715375" cy="1009650"/>
          </a:xfrm>
        </p:spPr>
        <p:txBody>
          <a:bodyPr/>
          <a:lstStyle/>
          <a:p>
            <a:pPr eaLnBrk="1" hangingPunct="1"/>
            <a:r>
              <a:rPr lang="en-CA" altLang="en-US" sz="3200"/>
              <a:t>Ex: Find the median from the following set of values</a:t>
            </a:r>
          </a:p>
        </p:txBody>
      </p:sp>
      <p:graphicFrame>
        <p:nvGraphicFramePr>
          <p:cNvPr id="14339" name="Object 2">
            <a:extLst>
              <a:ext uri="{FF2B5EF4-FFF2-40B4-BE49-F238E27FC236}">
                <a16:creationId xmlns:a16="http://schemas.microsoft.com/office/drawing/2014/main" id="{57DCD344-7299-3F56-F76D-8D38E29D6A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275" y="1681163"/>
          <a:ext cx="4649788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62100" imgH="203200" progId="Equation.DSMT4">
                  <p:embed/>
                </p:oleObj>
              </mc:Choice>
              <mc:Fallback>
                <p:oleObj name="Equation" r:id="rId3" imgW="15621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1681163"/>
                        <a:ext cx="4649788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9DE2487-AF64-E385-8366-9E6AA9192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688" y="1720850"/>
            <a:ext cx="3357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Arrange the numbers from the least to the greatest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4232BEA8-F6E0-F05C-0DC2-142D67DB8C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2395538"/>
          <a:ext cx="642938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713" imgH="203024" progId="Equation.DSMT4">
                  <p:embed/>
                </p:oleObj>
              </mc:Choice>
              <mc:Fallback>
                <p:oleObj name="Equation" r:id="rId5" imgW="215713" imgH="20302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95538"/>
                        <a:ext cx="642938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6109EFD8-2B08-E2C4-BBB8-E590069494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8275" y="2395538"/>
          <a:ext cx="642938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713" imgH="203024" progId="Equation.DSMT4">
                  <p:embed/>
                </p:oleObj>
              </mc:Choice>
              <mc:Fallback>
                <p:oleObj name="Equation" r:id="rId7" imgW="215713" imgH="203024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2395538"/>
                        <a:ext cx="642938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BE3BD211-9D83-E3E9-E15F-2EC4FD0589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7875" y="2395538"/>
          <a:ext cx="719138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195" imgH="203112" progId="Equation.DSMT4">
                  <p:embed/>
                </p:oleObj>
              </mc:Choice>
              <mc:Fallback>
                <p:oleObj name="Equation" r:id="rId9" imgW="241195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2395538"/>
                        <a:ext cx="719138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73AE2222-4E47-17AE-74C1-9C5736431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4938" y="2395538"/>
          <a:ext cx="6826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501" imgH="203112" progId="Equation.DSMT4">
                  <p:embed/>
                </p:oleObj>
              </mc:Choice>
              <mc:Fallback>
                <p:oleObj name="Equation" r:id="rId11" imgW="228501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395538"/>
                        <a:ext cx="682625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FE33ABC0-DD70-A0E5-BD6A-6EBEB7632D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2000" y="2395538"/>
          <a:ext cx="6826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8501" imgH="203112" progId="Equation.DSMT4">
                  <p:embed/>
                </p:oleObj>
              </mc:Choice>
              <mc:Fallback>
                <p:oleObj name="Equation" r:id="rId13" imgW="228501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395538"/>
                        <a:ext cx="682625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7485CA7A-8FA5-0531-E167-DEE6E3BA0C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0013" y="2395538"/>
          <a:ext cx="7207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195" imgH="203112" progId="Equation.DSMT4">
                  <p:embed/>
                </p:oleObj>
              </mc:Choice>
              <mc:Fallback>
                <p:oleObj name="Equation" r:id="rId15" imgW="241195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0013" y="2395538"/>
                        <a:ext cx="720725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0F4DB198-3A77-EA7D-6F69-1F3C41ACE7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1688" y="2432050"/>
          <a:ext cx="5318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7492" imgH="177492" progId="Equation.DSMT4">
                  <p:embed/>
                </p:oleObj>
              </mc:Choice>
              <mc:Fallback>
                <p:oleObj name="Equation" r:id="rId17" imgW="177492" imgH="17749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1688" y="2432050"/>
                        <a:ext cx="5318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D7C2423E-B36F-0104-A888-C43FE4472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688" y="2506663"/>
            <a:ext cx="33575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There are seven values and the middle is the fourth value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FFFD25D-D17D-4AC7-6D0B-3B963A839CEE}"/>
              </a:ext>
            </a:extLst>
          </p:cNvPr>
          <p:cNvSpPr/>
          <p:nvPr/>
        </p:nvSpPr>
        <p:spPr>
          <a:xfrm>
            <a:off x="2643188" y="2286000"/>
            <a:ext cx="714375" cy="714375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15" name="Object 10">
            <a:extLst>
              <a:ext uri="{FF2B5EF4-FFF2-40B4-BE49-F238E27FC236}">
                <a16:creationId xmlns:a16="http://schemas.microsoft.com/office/drawing/2014/main" id="{87F1678F-3FFC-E29A-787B-8FC12DA297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2438" y="3121025"/>
          <a:ext cx="20637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12447" imgH="177723" progId="Equation.DSMT4">
                  <p:embed/>
                </p:oleObj>
              </mc:Choice>
              <mc:Fallback>
                <p:oleObj name="Equation" r:id="rId19" imgW="812447" imgH="177723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8" y="3121025"/>
                        <a:ext cx="20637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1" name="Object 11">
            <a:extLst>
              <a:ext uri="{FF2B5EF4-FFF2-40B4-BE49-F238E27FC236}">
                <a16:creationId xmlns:a16="http://schemas.microsoft.com/office/drawing/2014/main" id="{77ED6960-522A-DF54-6A1C-DAFFE6D9B3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313" y="3773488"/>
          <a:ext cx="5143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90700" imgH="203200" progId="Equation.DSMT4">
                  <p:embed/>
                </p:oleObj>
              </mc:Choice>
              <mc:Fallback>
                <p:oleObj name="Equation" r:id="rId21" imgW="1790700" imgH="203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3773488"/>
                        <a:ext cx="5143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CEDB5E7-067F-3317-E9B0-7D0601AAA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3563" y="3714750"/>
            <a:ext cx="3357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Arrange the numbers from the least to the greatest</a:t>
            </a:r>
          </a:p>
        </p:txBody>
      </p:sp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711DF4F8-D921-CE08-62EC-7835F19BAE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625" y="4467225"/>
          <a:ext cx="4540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2268" imgH="203024" progId="Equation.DSMT4">
                  <p:embed/>
                </p:oleObj>
              </mc:Choice>
              <mc:Fallback>
                <p:oleObj name="Equation" r:id="rId23" imgW="152268" imgH="203024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4467225"/>
                        <a:ext cx="4540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>
            <a:extLst>
              <a:ext uri="{FF2B5EF4-FFF2-40B4-BE49-F238E27FC236}">
                <a16:creationId xmlns:a16="http://schemas.microsoft.com/office/drawing/2014/main" id="{8328D77F-EC52-ADC5-2CB9-3D41719F88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7425" y="4467225"/>
          <a:ext cx="6064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03024" imgH="203024" progId="Equation.DSMT4">
                  <p:embed/>
                </p:oleObj>
              </mc:Choice>
              <mc:Fallback>
                <p:oleObj name="Equation" r:id="rId25" imgW="203024" imgH="203024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67225"/>
                        <a:ext cx="6064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>
            <a:extLst>
              <a:ext uri="{FF2B5EF4-FFF2-40B4-BE49-F238E27FC236}">
                <a16:creationId xmlns:a16="http://schemas.microsoft.com/office/drawing/2014/main" id="{9C570D1B-4ED6-98B5-9F49-E9DCEB3876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7663" y="4467225"/>
          <a:ext cx="6429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15713" imgH="203024" progId="Equation.DSMT4">
                  <p:embed/>
                </p:oleObj>
              </mc:Choice>
              <mc:Fallback>
                <p:oleObj name="Equation" r:id="rId27" imgW="215713" imgH="20302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4467225"/>
                        <a:ext cx="642937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>
            <a:extLst>
              <a:ext uri="{FF2B5EF4-FFF2-40B4-BE49-F238E27FC236}">
                <a16:creationId xmlns:a16="http://schemas.microsoft.com/office/drawing/2014/main" id="{C77EC699-EBA2-A32D-12FA-C1637D1186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87575" y="4467225"/>
          <a:ext cx="7207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41195" imgH="203112" progId="Equation.DSMT4">
                  <p:embed/>
                </p:oleObj>
              </mc:Choice>
              <mc:Fallback>
                <p:oleObj name="Equation" r:id="rId29" imgW="241195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4467225"/>
                        <a:ext cx="7207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>
            <a:extLst>
              <a:ext uri="{FF2B5EF4-FFF2-40B4-BE49-F238E27FC236}">
                <a16:creationId xmlns:a16="http://schemas.microsoft.com/office/drawing/2014/main" id="{A968B43A-9727-20F2-1650-B60DDAC0BE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3688" y="4467225"/>
          <a:ext cx="6826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28501" imgH="203112" progId="Equation.DSMT4">
                  <p:embed/>
                </p:oleObj>
              </mc:Choice>
              <mc:Fallback>
                <p:oleObj name="Equation" r:id="rId31" imgW="228501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4467225"/>
                        <a:ext cx="6826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>
            <a:extLst>
              <a:ext uri="{FF2B5EF4-FFF2-40B4-BE49-F238E27FC236}">
                <a16:creationId xmlns:a16="http://schemas.microsoft.com/office/drawing/2014/main" id="{D0FF63D9-4CEC-E47D-D010-3F7E4A7834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0750" y="4467225"/>
          <a:ext cx="6826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28501" imgH="203112" progId="Equation.DSMT4">
                  <p:embed/>
                </p:oleObj>
              </mc:Choice>
              <mc:Fallback>
                <p:oleObj name="Equation" r:id="rId33" imgW="228501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4467225"/>
                        <a:ext cx="6826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>
            <a:extLst>
              <a:ext uri="{FF2B5EF4-FFF2-40B4-BE49-F238E27FC236}">
                <a16:creationId xmlns:a16="http://schemas.microsoft.com/office/drawing/2014/main" id="{E08C6C43-B1C8-B35D-4139-47BFB9D8FB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7175" y="4465638"/>
          <a:ext cx="68421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28501" imgH="203112" progId="Equation.DSMT4">
                  <p:embed/>
                </p:oleObj>
              </mc:Choice>
              <mc:Fallback>
                <p:oleObj name="Equation" r:id="rId35" imgW="228501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4465638"/>
                        <a:ext cx="684213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E93EE6F8-47FA-D85B-49A5-F2912E027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038" y="4683125"/>
            <a:ext cx="33575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There are two terms in the middle, get the average of the two to find the median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D679B9B-04CC-1A99-736C-8F5CBCEF598F}"/>
              </a:ext>
            </a:extLst>
          </p:cNvPr>
          <p:cNvSpPr/>
          <p:nvPr/>
        </p:nvSpPr>
        <p:spPr>
          <a:xfrm>
            <a:off x="2174875" y="4429125"/>
            <a:ext cx="1325563" cy="6096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7" name="Object 19">
            <a:extLst>
              <a:ext uri="{FF2B5EF4-FFF2-40B4-BE49-F238E27FC236}">
                <a16:creationId xmlns:a16="http://schemas.microsoft.com/office/drawing/2014/main" id="{BFA46CB9-0AC9-558D-2D9D-C2D18A7ED5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7550" y="5143500"/>
          <a:ext cx="2370138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29810" imgH="393529" progId="Equation.DSMT4">
                  <p:embed/>
                </p:oleObj>
              </mc:Choice>
              <mc:Fallback>
                <p:oleObj name="Equation" r:id="rId37" imgW="1129810" imgH="39352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5143500"/>
                        <a:ext cx="2370138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0">
            <a:extLst>
              <a:ext uri="{FF2B5EF4-FFF2-40B4-BE49-F238E27FC236}">
                <a16:creationId xmlns:a16="http://schemas.microsoft.com/office/drawing/2014/main" id="{18354D28-BA2A-13CC-9B56-2B64DE440D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3438" y="4468813"/>
          <a:ext cx="76041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53670" imgH="177569" progId="Equation.DSMT4">
                  <p:embed/>
                </p:oleObj>
              </mc:Choice>
              <mc:Fallback>
                <p:oleObj name="Equation" r:id="rId39" imgW="253670" imgH="17756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468813"/>
                        <a:ext cx="760412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1">
            <a:extLst>
              <a:ext uri="{FF2B5EF4-FFF2-40B4-BE49-F238E27FC236}">
                <a16:creationId xmlns:a16="http://schemas.microsoft.com/office/drawing/2014/main" id="{A61A4175-DEA9-FAE7-AEC0-83AF97D026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4188" y="5913438"/>
          <a:ext cx="12509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31425" imgH="177646" progId="Equation.DSMT4">
                  <p:embed/>
                </p:oleObj>
              </mc:Choice>
              <mc:Fallback>
                <p:oleObj name="Equation" r:id="rId41" imgW="431425" imgH="17764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188" y="5913438"/>
                        <a:ext cx="125095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5" name="Text Box 5">
            <a:extLst>
              <a:ext uri="{FF2B5EF4-FFF2-40B4-BE49-F238E27FC236}">
                <a16:creationId xmlns:a16="http://schemas.microsoft.com/office/drawing/2014/main" id="{9A57C33F-2BCF-281A-CDB2-11D957100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hlinkClick r:id="rId43"/>
              </a:rPr>
              <a:t>www.BCMath.ca</a:t>
            </a:r>
            <a:r>
              <a:rPr lang="en-US" alt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4" grpId="0" animBg="1"/>
      <p:bldP spid="17" grpId="0"/>
      <p:bldP spid="25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A95A0E67-31C1-E51E-2FA6-707817C82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/>
              <a:t>Mode: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BE0F-1E94-4F8B-C5DD-BCD8DBF46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Mode is the most frequently occurring value in a data set.  </a:t>
            </a:r>
          </a:p>
          <a:p>
            <a:pPr eaLnBrk="1" hangingPunct="1"/>
            <a:r>
              <a:rPr lang="en-US" altLang="en-US"/>
              <a:t>There may be more than one mode for a given data set if there is the same frequency of two or more numbers.</a:t>
            </a:r>
          </a:p>
          <a:p>
            <a:pPr eaLnBrk="1" hangingPunct="1"/>
            <a:r>
              <a:rPr lang="en-US" altLang="en-US"/>
              <a:t>To find the mode choose the number that appears the most.</a:t>
            </a:r>
            <a:endParaRPr lang="en-CA" altLang="en-US"/>
          </a:p>
          <a:p>
            <a:pPr eaLnBrk="1" hangingPunct="1"/>
            <a:endParaRPr lang="en-CA" altLang="en-US"/>
          </a:p>
        </p:txBody>
      </p:sp>
      <p:sp>
        <p:nvSpPr>
          <p:cNvPr id="16388" name="Text Box 5">
            <a:extLst>
              <a:ext uri="{FF2B5EF4-FFF2-40B4-BE49-F238E27FC236}">
                <a16:creationId xmlns:a16="http://schemas.microsoft.com/office/drawing/2014/main" id="{69EE0841-2738-D0D1-3764-D1568B8DB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hlinkClick r:id="rId3"/>
              </a:rPr>
              <a:t>www.BCMath.ca</a:t>
            </a:r>
            <a:r>
              <a:rPr lang="en-US" alt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9B52F-EC33-1779-3346-09BD4D4F6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239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Find the mode for each set  </a:t>
            </a:r>
          </a:p>
        </p:txBody>
      </p:sp>
      <p:graphicFrame>
        <p:nvGraphicFramePr>
          <p:cNvPr id="18435" name="Object 2">
            <a:extLst>
              <a:ext uri="{FF2B5EF4-FFF2-40B4-BE49-F238E27FC236}">
                <a16:creationId xmlns:a16="http://schemas.microsoft.com/office/drawing/2014/main" id="{CCF3DD28-2637-751A-C703-DE2001B545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188" y="1466850"/>
          <a:ext cx="44227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85900" imgH="203200" progId="Equation.DSMT4">
                  <p:embed/>
                </p:oleObj>
              </mc:Choice>
              <mc:Fallback>
                <p:oleObj name="Equation" r:id="rId3" imgW="14859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1466850"/>
                        <a:ext cx="442277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3">
            <a:extLst>
              <a:ext uri="{FF2B5EF4-FFF2-40B4-BE49-F238E27FC236}">
                <a16:creationId xmlns:a16="http://schemas.microsoft.com/office/drawing/2014/main" id="{6C182413-BFB1-09D4-D6E3-C56C6D4CD3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613" y="3500438"/>
          <a:ext cx="652938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73300" imgH="203200" progId="Equation.DSMT4">
                  <p:embed/>
                </p:oleObj>
              </mc:Choice>
              <mc:Fallback>
                <p:oleObj name="Equation" r:id="rId5" imgW="2273300" imgH="203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3" y="3500438"/>
                        <a:ext cx="6529387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F6397BD-4315-98FE-1B5B-8A3A063A3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4938" y="1428750"/>
            <a:ext cx="37147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Optional: Arrange the numbers from the least to the greatest</a:t>
            </a: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568072C2-EEE2-947D-20D9-99B53A18E2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7250" y="2071688"/>
          <a:ext cx="389255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07532" imgH="203112" progId="Equation.DSMT4">
                  <p:embed/>
                </p:oleObj>
              </mc:Choice>
              <mc:Fallback>
                <p:oleObj name="Equation" r:id="rId7" imgW="1307532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071688"/>
                        <a:ext cx="3892550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1590DF0-837E-BEF5-D9D3-F149A13E1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4938" y="2271713"/>
            <a:ext cx="3714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300">
                <a:solidFill>
                  <a:srgbClr val="FF0000"/>
                </a:solidFill>
              </a:rPr>
              <a:t>12 appears 3 times, so the mode is 12</a:t>
            </a:r>
          </a:p>
        </p:txBody>
      </p:sp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0641D4C9-90C9-71B2-54B8-424D48FB12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" y="4143375"/>
          <a:ext cx="59102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57400" imgH="203200" progId="Equation.DSMT4">
                  <p:embed/>
                </p:oleObj>
              </mc:Choice>
              <mc:Fallback>
                <p:oleObj name="Equation" r:id="rId9" imgW="20574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4143375"/>
                        <a:ext cx="59102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E05DCF4-DBC9-AEFD-72F2-8BF4008C3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4938" y="4714875"/>
            <a:ext cx="3714750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300">
                <a:solidFill>
                  <a:srgbClr val="FF0000"/>
                </a:solidFill>
              </a:rPr>
              <a:t>Numbers 14 and 30 both appear 3 times, so the mode is both 14 and 30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EBACB63-2DB8-6414-E3CB-72D03C12AFAE}"/>
              </a:ext>
            </a:extLst>
          </p:cNvPr>
          <p:cNvSpPr/>
          <p:nvPr/>
        </p:nvSpPr>
        <p:spPr>
          <a:xfrm>
            <a:off x="785813" y="2000250"/>
            <a:ext cx="1714500" cy="714375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CC138B6-89AA-4F84-5F8C-2A7EDCFF74AE}"/>
              </a:ext>
            </a:extLst>
          </p:cNvPr>
          <p:cNvSpPr/>
          <p:nvPr/>
        </p:nvSpPr>
        <p:spPr>
          <a:xfrm>
            <a:off x="938213" y="4071938"/>
            <a:ext cx="1714500" cy="714375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D137B13-00CC-8C7B-6F6A-FD8F56DB4FDA}"/>
              </a:ext>
            </a:extLst>
          </p:cNvPr>
          <p:cNvSpPr/>
          <p:nvPr/>
        </p:nvSpPr>
        <p:spPr>
          <a:xfrm>
            <a:off x="4786313" y="4000500"/>
            <a:ext cx="1714500" cy="714375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445" name="Text Box 5">
            <a:extLst>
              <a:ext uri="{FF2B5EF4-FFF2-40B4-BE49-F238E27FC236}">
                <a16:creationId xmlns:a16="http://schemas.microsoft.com/office/drawing/2014/main" id="{D80771BD-C2AF-B994-5F49-1357C277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hlinkClick r:id="rId11"/>
              </a:rPr>
              <a:t>www.BCMath.ca</a:t>
            </a:r>
            <a:r>
              <a:rPr lang="en-US" alt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9D5B3-DEDF-FB5A-B942-04C05BF7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928688"/>
            <a:ext cx="8643938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000" dirty="0"/>
              <a:t>Ex: The following table shows the quiz mark of 30 students.  The quiz is out of 9.  Find the measures of central tendencies for the following values:</a:t>
            </a:r>
          </a:p>
        </p:txBody>
      </p:sp>
      <p:pic>
        <p:nvPicPr>
          <p:cNvPr id="20483" name="Picture 2">
            <a:extLst>
              <a:ext uri="{FF2B5EF4-FFF2-40B4-BE49-F238E27FC236}">
                <a16:creationId xmlns:a16="http://schemas.microsoft.com/office/drawing/2014/main" id="{1C9FE0F2-2DD9-1530-D7B4-C2AEFB0E7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2081213"/>
            <a:ext cx="38195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A1F1982-634A-FE23-9360-D856E0E6E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009775"/>
            <a:ext cx="3848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Frequency: how many times that </a:t>
            </a:r>
            <a:br>
              <a:rPr lang="en-CA" altLang="en-US" sz="2000">
                <a:solidFill>
                  <a:srgbClr val="FF0000"/>
                </a:solidFill>
              </a:rPr>
            </a:br>
            <a:r>
              <a:rPr lang="en-CA" altLang="en-US" sz="2000">
                <a:solidFill>
                  <a:srgbClr val="FF0000"/>
                </a:solidFill>
              </a:rPr>
              <a:t>value appeared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B0C908-CC85-75D5-6D3C-D76FB987F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724150"/>
            <a:ext cx="370205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The MODE is the easiest to get: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7CD720-F859-0C4D-0873-9287AD2FF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81338"/>
            <a:ext cx="3987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Nine people got a mark of 8, so the</a:t>
            </a:r>
            <a:br>
              <a:rPr lang="en-CA" altLang="en-US" sz="2000">
                <a:solidFill>
                  <a:srgbClr val="FF0000"/>
                </a:solidFill>
              </a:rPr>
            </a:br>
            <a:r>
              <a:rPr lang="en-CA" altLang="en-US" sz="2000">
                <a:solidFill>
                  <a:srgbClr val="FF0000"/>
                </a:solidFill>
              </a:rPr>
              <a:t>mode is 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B8F8C2-EBFE-F309-713C-05C7763F1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4364038"/>
            <a:ext cx="39830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To find the MEDIAN, there are 30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values, the middle number will be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the 15</a:t>
            </a:r>
            <a:r>
              <a:rPr lang="en-CA" altLang="en-US" sz="2000" baseline="30000">
                <a:solidFill>
                  <a:srgbClr val="FF0000"/>
                </a:solidFill>
              </a:rPr>
              <a:t>th</a:t>
            </a:r>
            <a:r>
              <a:rPr lang="en-CA" altLang="en-US" sz="2000">
                <a:solidFill>
                  <a:srgbClr val="FF0000"/>
                </a:solidFill>
              </a:rPr>
              <a:t> value.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4BAEAA-A504-3AD0-E4EF-4036A50DB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" y="5357813"/>
            <a:ext cx="4278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Count from the bottom to find where</a:t>
            </a:r>
            <a:br>
              <a:rPr lang="en-CA" altLang="en-US" sz="2000">
                <a:solidFill>
                  <a:srgbClr val="FF0000"/>
                </a:solidFill>
              </a:rPr>
            </a:br>
            <a:r>
              <a:rPr lang="en-CA" altLang="en-US" sz="2000">
                <a:solidFill>
                  <a:srgbClr val="FF0000"/>
                </a:solidFill>
              </a:rPr>
              <a:t>the 15</a:t>
            </a:r>
            <a:r>
              <a:rPr lang="en-CA" altLang="en-US" sz="2000" baseline="30000">
                <a:solidFill>
                  <a:srgbClr val="FF0000"/>
                </a:solidFill>
              </a:rPr>
              <a:t>th</a:t>
            </a:r>
            <a:r>
              <a:rPr lang="en-CA" altLang="en-US" sz="2000">
                <a:solidFill>
                  <a:srgbClr val="FF0000"/>
                </a:solidFill>
              </a:rPr>
              <a:t> value 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21D6E3-4591-FD52-0DF7-887EA8467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6215063"/>
            <a:ext cx="160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MEDIAN = 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B860F1-1CF6-6491-EFCC-412E415C8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1857375"/>
            <a:ext cx="459898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To find the MEAN, understand that </a:t>
            </a:r>
            <a:br>
              <a:rPr lang="en-CA" altLang="en-US" sz="2000">
                <a:solidFill>
                  <a:srgbClr val="FF0000"/>
                </a:solidFill>
              </a:rPr>
            </a:br>
            <a:r>
              <a:rPr lang="en-CA" altLang="en-US" sz="2000">
                <a:solidFill>
                  <a:srgbClr val="FF0000"/>
                </a:solidFill>
              </a:rPr>
              <a:t>there are 2 people getting 4’s, six people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getting 5’s,  four people getting 6’s, and </a:t>
            </a:r>
            <a:br>
              <a:rPr lang="en-CA" altLang="en-US" sz="2000">
                <a:solidFill>
                  <a:srgbClr val="FF0000"/>
                </a:solidFill>
              </a:rPr>
            </a:br>
            <a:r>
              <a:rPr lang="en-CA" altLang="en-US" sz="2000">
                <a:solidFill>
                  <a:srgbClr val="FF0000"/>
                </a:solidFill>
              </a:rPr>
              <a:t>so 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9B3ECE-2698-3824-AB09-E6BBE1802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625" y="3143250"/>
            <a:ext cx="3436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Add up all 30 terms and then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divide it by 30</a:t>
            </a:r>
          </a:p>
        </p:txBody>
      </p:sp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CC271AC1-FEDE-0138-94B5-B1DCC95C7E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7625" y="3857625"/>
          <a:ext cx="521493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700" imgH="419100" progId="Equation.DSMT4">
                  <p:embed/>
                </p:oleObj>
              </mc:Choice>
              <mc:Fallback>
                <p:oleObj name="Equation" r:id="rId4" imgW="2933700" imgH="4191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CC271AC1-FEDE-0138-94B5-B1DCC95C7E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5" y="3857625"/>
                        <a:ext cx="5214938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6A2C8FE8-FAB6-7600-E8CB-9824647AB5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8975" y="4714875"/>
          <a:ext cx="300196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88367" imgH="393529" progId="Equation.DSMT4">
                  <p:embed/>
                </p:oleObj>
              </mc:Choice>
              <mc:Fallback>
                <p:oleObj name="Equation" r:id="rId6" imgW="1688367" imgH="393529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6A2C8FE8-FAB6-7600-E8CB-9824647AB5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4714875"/>
                        <a:ext cx="3001963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89D251F0-EEA8-12A8-19BE-D60EBA0D43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5572125"/>
          <a:ext cx="744537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8918" imgH="393529" progId="Equation.DSMT4">
                  <p:embed/>
                </p:oleObj>
              </mc:Choice>
              <mc:Fallback>
                <p:oleObj name="Equation" r:id="rId8" imgW="418918" imgH="393529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89D251F0-EEA8-12A8-19BE-D60EBA0D43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5572125"/>
                        <a:ext cx="744537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>
            <a:extLst>
              <a:ext uri="{FF2B5EF4-FFF2-40B4-BE49-F238E27FC236}">
                <a16:creationId xmlns:a16="http://schemas.microsoft.com/office/drawing/2014/main" id="{13C620C2-13DF-9052-0BD1-94390FA9EB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3363" y="5675313"/>
          <a:ext cx="168751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113" imgH="177723" progId="Equation.DSMT4">
                  <p:embed/>
                </p:oleObj>
              </mc:Choice>
              <mc:Fallback>
                <p:oleObj name="Equation" r:id="rId10" imgW="660113" imgH="177723" progId="Equation.DSMT4">
                  <p:embed/>
                  <p:pic>
                    <p:nvPicPr>
                      <p:cNvPr id="16" name="Object 5">
                        <a:extLst>
                          <a:ext uri="{FF2B5EF4-FFF2-40B4-BE49-F238E27FC236}">
                            <a16:creationId xmlns:a16="http://schemas.microsoft.com/office/drawing/2014/main" id="{13C620C2-13DF-9052-0BD1-94390FA9EB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3" y="5675313"/>
                        <a:ext cx="1687512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BFB4C75E-25C2-5C30-9870-DE01193FA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25" y="6221413"/>
            <a:ext cx="3865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Average mark in the class is 6.766</a:t>
            </a:r>
          </a:p>
        </p:txBody>
      </p:sp>
      <p:sp>
        <p:nvSpPr>
          <p:cNvPr id="20497" name="Text Box 5">
            <a:extLst>
              <a:ext uri="{FF2B5EF4-FFF2-40B4-BE49-F238E27FC236}">
                <a16:creationId xmlns:a16="http://schemas.microsoft.com/office/drawing/2014/main" id="{2416BAC3-21F1-ED9F-B734-42D774876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hlinkClick r:id="rId12"/>
              </a:rPr>
              <a:t>www.BCMath.ca</a:t>
            </a:r>
            <a:r>
              <a:rPr lang="en-US" alt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9" grpId="0"/>
      <p:bldP spid="10" grpId="0"/>
      <p:bldP spid="11" grpId="0"/>
      <p:bldP spid="12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CE_TITLE" val="Math 10 Essentials"/>
  <p:tag name="ISPRING_ULTRA_SCORM_LESSON_TITLE" val="Measures of Central Tendency"/>
  <p:tag name="ISPRING_ULTRA_SCORM_SLIDE_COUNT" val="8"/>
  <p:tag name="ISPRING_ULTRA_SCORM_DURATION" val="3600"/>
  <p:tag name="GENSWF_MOVIE_ONCLICK_URL" val="http://"/>
  <p:tag name="GENSWF_MOVIE_PRESENTATION_END_URL" val="http://"/>
  <p:tag name="ISPRING_SCORM_RATE_QUIZZES" val="0"/>
  <p:tag name="ISPRING_SCORM_PASSING_SCORE" val="100.0000000000"/>
  <p:tag name="GENSWF_OUTPUT_FILE_NAME" val="m8pch54"/>
  <p:tag name="ISPRING_RESOURCE_PATHS_HASH" val="6cefca26cfd723173d4fc5f1a1f41ba8a745a"/>
  <p:tag name="ISPRING_RESOURCE_PATHS_HASH_2" val="28a05b9ec4bbc83a7872876604a14b41415cbef"/>
  <p:tag name="ISPRING_RESOURCE_PATHS_HASH_PRESENTER" val="4943fe8bb12bd48a495782fd67ad80156120b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300</TotalTime>
  <Words>731</Words>
  <Application>Microsoft Office PowerPoint</Application>
  <PresentationFormat>On-screen Show (4:3)</PresentationFormat>
  <Paragraphs>67</Paragraphs>
  <Slides>10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Constantia</vt:lpstr>
      <vt:lpstr>Wingdings 2</vt:lpstr>
      <vt:lpstr>Flow</vt:lpstr>
      <vt:lpstr>MathType 5.0 Equation</vt:lpstr>
      <vt:lpstr>Section 5.1 </vt:lpstr>
      <vt:lpstr>Who’s Taller? Boys or Girls?</vt:lpstr>
      <vt:lpstr>What are Measures of Central Tendencies?</vt:lpstr>
      <vt:lpstr>Mean</vt:lpstr>
      <vt:lpstr>Median:</vt:lpstr>
      <vt:lpstr>Ex: Find the median from the following set of values</vt:lpstr>
      <vt:lpstr>Mode:</vt:lpstr>
      <vt:lpstr>Ex: Find the mode for each set  </vt:lpstr>
      <vt:lpstr>Ex: The following table shows the quiz mark of 30 students.  The quiz is out of 9.  Find the measures of central tendencies for the following values: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5.4 Measures of Central Tendency</dc:title>
  <dc:creator>danny young</dc:creator>
  <cp:lastModifiedBy>Danny Young</cp:lastModifiedBy>
  <cp:revision>36</cp:revision>
  <dcterms:created xsi:type="dcterms:W3CDTF">2009-05-20T00:17:37Z</dcterms:created>
  <dcterms:modified xsi:type="dcterms:W3CDTF">2026-01-19T01:06:10Z</dcterms:modified>
</cp:coreProperties>
</file>